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28" d="100"/>
          <a:sy n="28" d="100"/>
        </p:scale>
        <p:origin x="1542" y="-645"/>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603687"/>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69491"/>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623049"/>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428" t="4398" r="31429" b="3852"/>
          <a:stretch/>
        </p:blipFill>
        <p:spPr bwMode="auto">
          <a:xfrm>
            <a:off x="765683" y="21465443"/>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3241000" y="889639"/>
            <a:ext cx="19202400" cy="2310761"/>
          </a:xfrm>
          <a:prstGeom prst="rect">
            <a:avLst/>
          </a:prstGeom>
          <a:noFill/>
          <a:ln w="9525">
            <a:noFill/>
            <a:miter lim="800000"/>
            <a:headEnd/>
            <a:tailEnd/>
          </a:ln>
          <a:effectLst/>
        </p:spPr>
        <p:txBody>
          <a:bodyPr>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2" name="Text Box 14"/>
          <p:cNvSpPr txBox="1">
            <a:spLocks noChangeArrowheads="1"/>
          </p:cNvSpPr>
          <p:nvPr/>
        </p:nvSpPr>
        <p:spPr bwMode="auto">
          <a:xfrm>
            <a:off x="1447800" y="31789688"/>
            <a:ext cx="14630400" cy="366712"/>
          </a:xfrm>
          <a:prstGeom prst="rect">
            <a:avLst/>
          </a:prstGeom>
          <a:noFill/>
          <a:ln w="9525">
            <a:noFill/>
            <a:miter lim="800000"/>
            <a:headEnd/>
            <a:tailEnd/>
          </a:ln>
          <a:effectLst/>
        </p:spPr>
        <p:txBody>
          <a:bodyPr>
            <a:spAutoFit/>
          </a:bodyPr>
          <a:lstStyle/>
          <a:p>
            <a:pPr algn="l">
              <a:lnSpc>
                <a:spcPct val="75000"/>
              </a:lnSpc>
              <a:spcBef>
                <a:spcPct val="50000"/>
              </a:spcBef>
            </a:pPr>
            <a:r>
              <a:rPr lang="en-US" dirty="0">
                <a:solidFill>
                  <a:schemeClr val="bg1"/>
                </a:solidFill>
                <a:latin typeface="Arial" charset="0"/>
              </a:rPr>
              <a:t>Acknowledgements</a:t>
            </a:r>
            <a:endParaRPr lang="en-US" sz="4800" dirty="0">
              <a:solidFill>
                <a:schemeClr val="bg1"/>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68435"/>
            <a:ext cx="12949918" cy="5447645"/>
          </a:xfrm>
          <a:prstGeom prst="rect">
            <a:avLst/>
          </a:prstGeom>
          <a:noFill/>
          <a:ln w="9525">
            <a:noFill/>
            <a:miter lim="800000"/>
            <a:headEnd/>
            <a:tailEnd/>
          </a:ln>
          <a:effectLst/>
        </p:spPr>
        <p:txBody>
          <a:bodyPr wrap="square">
            <a:spAutoFit/>
          </a:bodyPr>
          <a:lstStyle/>
          <a:p>
            <a:pPr algn="ctr">
              <a:spcBef>
                <a:spcPct val="50000"/>
              </a:spcBef>
            </a:pPr>
            <a:r>
              <a:rPr lang="en-US" sz="4800" b="1" u="sng" dirty="0"/>
              <a:t>Abstract</a:t>
            </a:r>
          </a:p>
          <a:p>
            <a:pPr algn="just">
              <a:spcBef>
                <a:spcPct val="50000"/>
              </a:spcBef>
            </a:pPr>
            <a:r>
              <a:rPr lang="en-US" sz="40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regarding their current </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883" y="21479179"/>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463152"/>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402994"/>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647773"/>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524545"/>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716645"/>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709328"/>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711052"/>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714492"/>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5510294" y="8439420"/>
            <a:ext cx="12949918" cy="6063198"/>
          </a:xfrm>
          <a:prstGeom prst="rect">
            <a:avLst/>
          </a:prstGeom>
          <a:noFill/>
          <a:ln w="9525">
            <a:noFill/>
            <a:miter lim="800000"/>
            <a:headEnd/>
            <a:tailEnd/>
          </a:ln>
          <a:effectLst/>
        </p:spPr>
        <p:txBody>
          <a:bodyPr wrap="square">
            <a:spAutoFit/>
          </a:bodyPr>
          <a:lstStyle/>
          <a:p>
            <a:pPr algn="ctr">
              <a:spcBef>
                <a:spcPct val="50000"/>
              </a:spcBef>
            </a:pPr>
            <a:r>
              <a:rPr lang="en-US" sz="4800" b="1" u="sng" dirty="0"/>
              <a:t>Target Detection and Identification</a:t>
            </a:r>
          </a:p>
          <a:p>
            <a:pPr algn="just">
              <a:spcBef>
                <a:spcPct val="50000"/>
              </a:spcBef>
            </a:pPr>
            <a:r>
              <a:rPr lang="en-US" sz="4000" dirty="0"/>
              <a:t>Target identification is primarily achieved through the implementation of a machine learning based algorithm. A </a:t>
            </a:r>
            <a:r>
              <a:rPr lang="en-US" sz="4000" i="1" dirty="0"/>
              <a:t>Convolutional Neural Network </a:t>
            </a:r>
            <a:r>
              <a:rPr lang="en-US" sz="4000" dirty="0"/>
              <a:t>(CNN) was trained on a dataset of nearly 3,000 photos of the three targets in order to create a comprehensive profile of what the targets looked in the eyes of a digital camera. The resulting model was then used to analyze incoming camera data to locate and identify any potential targets in its field of view.</a:t>
            </a:r>
            <a:endParaRPr lang="en-US" sz="40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14533563"/>
            <a:ext cx="12949918" cy="5447645"/>
          </a:xfrm>
          <a:prstGeom prst="rect">
            <a:avLst/>
          </a:prstGeom>
          <a:noFill/>
          <a:ln w="9525">
            <a:noFill/>
            <a:miter lim="800000"/>
            <a:headEnd/>
            <a:tailEnd/>
          </a:ln>
          <a:effectLst/>
        </p:spPr>
        <p:txBody>
          <a:bodyPr wrap="square">
            <a:spAutoFit/>
          </a:bodyPr>
          <a:lstStyle/>
          <a:p>
            <a:pPr algn="ctr">
              <a:spcBef>
                <a:spcPct val="50000"/>
              </a:spcBef>
            </a:pPr>
            <a:r>
              <a:rPr lang="en-US" sz="4800" b="1" u="sng" dirty="0"/>
              <a:t>Target Tracking</a:t>
            </a:r>
          </a:p>
          <a:p>
            <a:pPr algn="just">
              <a:spcBef>
                <a:spcPct val="50000"/>
              </a:spcBef>
            </a:pPr>
            <a:r>
              <a:rPr lang="en-US" sz="4000" dirty="0"/>
              <a:t>Target tracking is accomplished using a hybridized algorithm known as KCF, or </a:t>
            </a:r>
            <a:r>
              <a:rPr lang="en-US" sz="4000" i="1" dirty="0"/>
              <a:t>Kernelized Correlation Filters</a:t>
            </a:r>
            <a:r>
              <a:rPr lang="en-US" sz="4000" dirty="0"/>
              <a:t>. We chose this algorithm due to its high speed, exceptional accuracy, and excellent failure detection. Unfortunately, KCF does not recover well from full occlusion, but the target tracking algorithm is able to recover from this by implementing the aforementioned target identification algorithm.</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0200" y="13889295"/>
            <a:ext cx="12949918" cy="7294305"/>
          </a:xfrm>
          <a:prstGeom prst="rect">
            <a:avLst/>
          </a:prstGeom>
          <a:noFill/>
          <a:ln w="9525">
            <a:noFill/>
            <a:miter lim="800000"/>
            <a:headEnd/>
            <a:tailEnd/>
          </a:ln>
          <a:effectLst/>
        </p:spPr>
        <p:txBody>
          <a:bodyPr wrap="square">
            <a:spAutoFit/>
          </a:bodyPr>
          <a:lstStyle/>
          <a:p>
            <a:pPr algn="ctr">
              <a:spcBef>
                <a:spcPct val="50000"/>
              </a:spcBef>
            </a:pPr>
            <a:r>
              <a:rPr lang="en-US" sz="4800" b="1" u="sng" dirty="0"/>
              <a:t>Data Collection and Analysis</a:t>
            </a:r>
          </a:p>
          <a:p>
            <a:pPr algn="just">
              <a:spcBef>
                <a:spcPct val="50000"/>
              </a:spcBef>
            </a:pPr>
            <a:r>
              <a:rPr lang="en-US" sz="4000" dirty="0"/>
              <a:t>To properly analyze incoming image data, we must first determine the characteristics of our target. The three chosen targets (Fig. 1) were photographed over 1,000 times each in varying lighting conditions and at varying angles and varying degrees of occlusion. This provided us with a set of testing data and training data for our machine learning algorithm. We also analyzed the colors and markings of the targets in addition to the angle of the target relative to the camera and the lighting conditions. This was later used to create an object recognition and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29493482" y="8439419"/>
            <a:ext cx="12949918" cy="4832092"/>
          </a:xfrm>
          <a:prstGeom prst="rect">
            <a:avLst/>
          </a:prstGeom>
          <a:noFill/>
          <a:ln w="9525">
            <a:noFill/>
            <a:miter lim="800000"/>
            <a:headEnd/>
            <a:tailEnd/>
          </a:ln>
          <a:effectLst/>
        </p:spPr>
        <p:txBody>
          <a:bodyPr wrap="square">
            <a:spAutoFit/>
          </a:bodyPr>
          <a:lstStyle/>
          <a:p>
            <a:pPr algn="ctr">
              <a:spcBef>
                <a:spcPct val="50000"/>
              </a:spcBef>
            </a:pPr>
            <a:r>
              <a:rPr lang="en-US" sz="4800" b="1" u="sng" dirty="0"/>
              <a:t>Implementation</a:t>
            </a:r>
          </a:p>
          <a:p>
            <a:pPr algn="just">
              <a:spcBef>
                <a:spcPct val="50000"/>
              </a:spcBef>
            </a:pPr>
            <a:r>
              <a:rPr lang="en-US" sz="40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524790" y="14522232"/>
            <a:ext cx="12949918" cy="6678751"/>
          </a:xfrm>
          <a:prstGeom prst="rect">
            <a:avLst/>
          </a:prstGeom>
          <a:noFill/>
          <a:ln w="9525">
            <a:noFill/>
            <a:miter lim="800000"/>
            <a:headEnd/>
            <a:tailEnd/>
          </a:ln>
          <a:effectLst/>
        </p:spPr>
        <p:txBody>
          <a:bodyPr wrap="square">
            <a:spAutoFit/>
          </a:bodyPr>
          <a:lstStyle/>
          <a:p>
            <a:pPr algn="ctr">
              <a:spcBef>
                <a:spcPct val="50000"/>
              </a:spcBef>
            </a:pPr>
            <a:r>
              <a:rPr lang="en-US" sz="4800" b="1" u="sng" dirty="0"/>
              <a:t>Conclusion and Analysis</a:t>
            </a:r>
          </a:p>
          <a:p>
            <a:pPr algn="just">
              <a:spcBef>
                <a:spcPct val="50000"/>
              </a:spcBef>
            </a:pPr>
            <a:r>
              <a:rPr lang="en-US" sz="4000" dirty="0"/>
              <a:t>Overall, the CNN based algorithm performed equally in comparison to the purely algorithmic solution. We found that the CNN algorithm had no trouble with identification but struggled heavily when faced with target occlusion. In contrast, the algorithmic solution excelled at recovering from occlusion, but struggled with target identification in extreme light conditions. We believe that with enough training data and training time/epochs that the CNN algorithm will overtake the success of the algorithmic solution.</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1350</TotalTime>
  <Words>539</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50</cp:revision>
  <cp:lastPrinted>2005-05-04T14:31:29Z</cp:lastPrinted>
  <dcterms:created xsi:type="dcterms:W3CDTF">2016-12-19T17:37:43Z</dcterms:created>
  <dcterms:modified xsi:type="dcterms:W3CDTF">2019-04-23T04:44:08Z</dcterms:modified>
</cp:coreProperties>
</file>